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257" r:id="rId3"/>
    <p:sldId id="258" r:id="rId4"/>
    <p:sldId id="263" r:id="rId5"/>
    <p:sldId id="265" r:id="rId6"/>
    <p:sldId id="26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4"/>
    <p:restoredTop sz="94659"/>
  </p:normalViewPr>
  <p:slideViewPr>
    <p:cSldViewPr snapToGrid="0" snapToObjects="1">
      <p:cViewPr>
        <p:scale>
          <a:sx n="148" d="100"/>
          <a:sy n="148" d="100"/>
        </p:scale>
        <p:origin x="1248" y="2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0FA7A7-6CFE-B441-BB40-BAB03D7FC728}" type="datetimeFigureOut">
              <a:rPr lang="en-US" smtClean="0"/>
              <a:t>6/19/17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DDF545-FB91-384C-9151-545E44CB1D85}" type="slidenum">
              <a:rPr lang="en-US" smtClean="0"/>
              <a:t>‹#›</a:t>
            </a:fld>
            <a:endParaRPr lang="en-US"/>
          </a:p>
        </p:txBody>
      </p:sp>
    </p:spTree>
    <p:extLst>
      <p:ext uri="{BB962C8B-B14F-4D97-AF65-F5344CB8AC3E}">
        <p14:creationId xmlns:p14="http://schemas.microsoft.com/office/powerpoint/2010/main" val="720910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am here to brief the</a:t>
            </a:r>
            <a:r>
              <a:rPr lang="en-US" baseline="0" dirty="0" smtClean="0"/>
              <a:t> new as well as old teachers who belong to the EP program about the resources and references for teaching Cambridge related subjects. </a:t>
            </a:r>
          </a:p>
          <a:p>
            <a:r>
              <a:rPr lang="en-US" baseline="0" dirty="0" smtClean="0"/>
              <a:t>Let me walk you through the available resources for Cambridge curriculum. </a:t>
            </a:r>
          </a:p>
          <a:p>
            <a:r>
              <a:rPr lang="en-US" baseline="0" dirty="0" smtClean="0"/>
              <a:t>Mainly for a teacher or curriculum developer, Cambridge offers a very user friendly website which has teacher support materials such as past papers and online training programs.</a:t>
            </a:r>
          </a:p>
          <a:p>
            <a:r>
              <a:rPr lang="en-US" baseline="0" dirty="0" smtClean="0"/>
              <a:t>The website consists of 2 sub divisions for Primary and Secondary teachers separately. </a:t>
            </a:r>
          </a:p>
          <a:p>
            <a:r>
              <a:rPr lang="en-US" baseline="0" dirty="0" smtClean="0"/>
              <a:t>Please follow the links associated with your level of teaching and subjects.</a:t>
            </a:r>
          </a:p>
          <a:p>
            <a:r>
              <a:rPr lang="en-US" baseline="0" dirty="0" smtClean="0"/>
              <a:t>In order for a new teacher to access the information of the aforementioned websites the teacher needs login credentials. </a:t>
            </a:r>
          </a:p>
          <a:p>
            <a:r>
              <a:rPr lang="en-US" baseline="0" dirty="0" smtClean="0"/>
              <a:t>The login credentials can be obtained by contacting the teacher support coordinator that is myself and I am planning to create accounts for the new teachers so please feel free to contact me in case if you need to access the web resources.</a:t>
            </a:r>
          </a:p>
          <a:p>
            <a:r>
              <a:rPr lang="en-US" baseline="0" dirty="0" smtClean="0"/>
              <a:t>I will make this presentation available on the LINE group for EP teachers so that you can click on the links to access the relevant information.</a:t>
            </a:r>
          </a:p>
          <a:p>
            <a:r>
              <a:rPr lang="en-US" baseline="0" dirty="0" smtClean="0"/>
              <a:t>Apart from the Cambridge website we have a dedicated server which belong to the school with some of the important information stored inside. For example we currently got download worksheets which teachers can utilize as well as past papers for some </a:t>
            </a:r>
            <a:r>
              <a:rPr lang="en-US" baseline="0" dirty="0" err="1" smtClean="0"/>
              <a:t>subjcts</a:t>
            </a:r>
            <a:r>
              <a:rPr lang="en-US" baseline="0" smtClean="0"/>
              <a:t>.</a:t>
            </a:r>
          </a:p>
          <a:p>
            <a:endParaRPr lang="en-US" baseline="0" dirty="0" smtClean="0"/>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37DDF545-FB91-384C-9151-545E44CB1D85}" type="slidenum">
              <a:rPr lang="en-US" smtClean="0"/>
              <a:t>2</a:t>
            </a:fld>
            <a:endParaRPr lang="en-US"/>
          </a:p>
        </p:txBody>
      </p:sp>
    </p:spTree>
    <p:extLst>
      <p:ext uri="{BB962C8B-B14F-4D97-AF65-F5344CB8AC3E}">
        <p14:creationId xmlns:p14="http://schemas.microsoft.com/office/powerpoint/2010/main" val="4184558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DDF545-FB91-384C-9151-545E44CB1D85}" type="slidenum">
              <a:rPr lang="en-US" smtClean="0"/>
              <a:t>3</a:t>
            </a:fld>
            <a:endParaRPr lang="en-US"/>
          </a:p>
        </p:txBody>
      </p:sp>
    </p:spTree>
    <p:extLst>
      <p:ext uri="{BB962C8B-B14F-4D97-AF65-F5344CB8AC3E}">
        <p14:creationId xmlns:p14="http://schemas.microsoft.com/office/powerpoint/2010/main" val="2356673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DDF545-FB91-384C-9151-545E44CB1D85}" type="slidenum">
              <a:rPr lang="en-US" smtClean="0"/>
              <a:t>4</a:t>
            </a:fld>
            <a:endParaRPr lang="en-US"/>
          </a:p>
        </p:txBody>
      </p:sp>
    </p:spTree>
    <p:extLst>
      <p:ext uri="{BB962C8B-B14F-4D97-AF65-F5344CB8AC3E}">
        <p14:creationId xmlns:p14="http://schemas.microsoft.com/office/powerpoint/2010/main" val="11065189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6/19/17</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6/19/17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6/19/17</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6/19/17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6/19/17</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6/19/17</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6/19/17</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6/19/17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6/19/17</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6/19/17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6/19/17</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6/19/17</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hyperlink" Target="https://cambridgeprimary.cie.org.uk/login_form" TargetMode="External"/><Relationship Id="rId4" Type="http://schemas.openxmlformats.org/officeDocument/2006/relationships/hyperlink" Target="https://cambridgesecondary1.cie.org.uk/login_form" TargetMode="External"/><Relationship Id="rId5" Type="http://schemas.openxmlformats.org/officeDocument/2006/relationships/hyperlink" Target="mailto:chinthakacsp@gmail.com"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hyperlink" Target="http://ep.acsp.ac.th/cloud/index.php" TargetMode="External"/><Relationship Id="rId4" Type="http://schemas.openxmlformats.org/officeDocument/2006/relationships/hyperlink" Target="mailto:chinthakacsp@gmail.com"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cambridgeprimary.cie.org.uk/resources/training" TargetMode="External"/><Relationship Id="rId3" Type="http://schemas.openxmlformats.org/officeDocument/2006/relationships/hyperlink" Target="https://cambridgesecondary1.cie.org.uk/resources/trainin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chinthakacsp@gmail.com" TargetMode="External"/><Relationship Id="rId3" Type="http://schemas.openxmlformats.org/officeDocument/2006/relationships/hyperlink" Target="mailto:pattanachindapong1946@yahoo.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smtClean="0"/>
              <a:t>Cambridge </a:t>
            </a:r>
            <a:r>
              <a:rPr lang="en-US" b="1" dirty="0"/>
              <a:t>Resources</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0317246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449" y="2349925"/>
            <a:ext cx="3996648" cy="2456442"/>
          </a:xfrm>
        </p:spPr>
        <p:txBody>
          <a:bodyPr/>
          <a:lstStyle/>
          <a:p>
            <a:r>
              <a:rPr lang="en-US" b="1" dirty="0"/>
              <a:t>English </a:t>
            </a:r>
            <a:r>
              <a:rPr lang="en-US" b="1" dirty="0" smtClean="0"/>
              <a:t>Program</a:t>
            </a:r>
            <a:br>
              <a:rPr lang="en-US" b="1" dirty="0" smtClean="0"/>
            </a:br>
            <a:r>
              <a:rPr lang="en-US" b="1" dirty="0" smtClean="0"/>
              <a:t>&amp;</a:t>
            </a:r>
            <a:br>
              <a:rPr lang="en-US" b="1" dirty="0" smtClean="0"/>
            </a:br>
            <a:r>
              <a:rPr lang="en-US" b="1" dirty="0" smtClean="0"/>
              <a:t> </a:t>
            </a:r>
            <a:r>
              <a:rPr lang="en-US" b="1" dirty="0"/>
              <a:t>Cambridge </a:t>
            </a:r>
          </a:p>
        </p:txBody>
      </p:sp>
      <p:sp>
        <p:nvSpPr>
          <p:cNvPr id="3" name="Content Placeholder 2"/>
          <p:cNvSpPr>
            <a:spLocks noGrp="1"/>
          </p:cNvSpPr>
          <p:nvPr>
            <p:ph idx="1"/>
          </p:nvPr>
        </p:nvSpPr>
        <p:spPr/>
        <p:txBody>
          <a:bodyPr>
            <a:normAutofit/>
          </a:bodyPr>
          <a:lstStyle/>
          <a:p>
            <a:r>
              <a:rPr lang="en-US" sz="2200" dirty="0" smtClean="0"/>
              <a:t>The English </a:t>
            </a:r>
            <a:r>
              <a:rPr lang="en-US" sz="2200" dirty="0"/>
              <a:t>Program has been accredited as Cambridge International School on September 6</a:t>
            </a:r>
            <a:r>
              <a:rPr lang="en-US" sz="2200" baseline="30000" dirty="0"/>
              <a:t>th</a:t>
            </a:r>
            <a:r>
              <a:rPr lang="en-US" sz="2200" dirty="0"/>
              <a:t>, 2016. </a:t>
            </a:r>
            <a:endParaRPr lang="en-US" sz="2200" dirty="0" smtClean="0"/>
          </a:p>
          <a:p>
            <a:r>
              <a:rPr lang="en-US" sz="2200" dirty="0" smtClean="0"/>
              <a:t>Since </a:t>
            </a:r>
            <a:r>
              <a:rPr lang="en-US" sz="2200" dirty="0"/>
              <a:t>then Cambridge Curriculum has been adopted alongside Thai Ministry of Education Curriculum in these three </a:t>
            </a:r>
            <a:r>
              <a:rPr lang="en-US" sz="2200" dirty="0" smtClean="0"/>
              <a:t>subjects </a:t>
            </a:r>
            <a:r>
              <a:rPr lang="en-US" sz="2200" dirty="0"/>
              <a:t>from </a:t>
            </a:r>
            <a:r>
              <a:rPr lang="en-US" sz="2200" dirty="0" err="1"/>
              <a:t>Prathom</a:t>
            </a:r>
            <a:r>
              <a:rPr lang="en-US" sz="2200" dirty="0"/>
              <a:t> 1 to </a:t>
            </a:r>
            <a:r>
              <a:rPr lang="en-US" sz="2200" dirty="0" err="1"/>
              <a:t>Matthayom</a:t>
            </a:r>
            <a:r>
              <a:rPr lang="en-US" sz="2200" dirty="0"/>
              <a:t> 3 </a:t>
            </a:r>
            <a:endParaRPr lang="en-US" sz="2200" dirty="0" smtClean="0"/>
          </a:p>
          <a:p>
            <a:pPr algn="just">
              <a:buFont typeface="Wingdings" charset="2"/>
              <a:buChar char="ü"/>
            </a:pPr>
            <a:r>
              <a:rPr lang="en-US" sz="2200" dirty="0" smtClean="0"/>
              <a:t>English</a:t>
            </a:r>
          </a:p>
          <a:p>
            <a:pPr algn="just">
              <a:buFont typeface="Wingdings" charset="2"/>
              <a:buChar char="ü"/>
            </a:pPr>
            <a:r>
              <a:rPr lang="en-US" sz="2200" dirty="0" smtClean="0"/>
              <a:t>Science</a:t>
            </a:r>
          </a:p>
          <a:p>
            <a:pPr algn="just">
              <a:buFont typeface="Wingdings" charset="2"/>
              <a:buChar char="ü"/>
            </a:pPr>
            <a:r>
              <a:rPr lang="en-US" sz="2200" dirty="0" smtClean="0"/>
              <a:t>Mathematics</a:t>
            </a:r>
            <a:endParaRPr lang="en-US" sz="2200" dirty="0"/>
          </a:p>
        </p:txBody>
      </p:sp>
    </p:spTree>
    <p:extLst>
      <p:ext uri="{BB962C8B-B14F-4D97-AF65-F5344CB8AC3E}">
        <p14:creationId xmlns:p14="http://schemas.microsoft.com/office/powerpoint/2010/main" val="6773959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Teaching Materials </a:t>
            </a:r>
            <a:br>
              <a:rPr lang="en-US" b="1" dirty="0" smtClean="0"/>
            </a:br>
            <a:r>
              <a:rPr lang="en-US" b="1" dirty="0" smtClean="0"/>
              <a:t>&amp; </a:t>
            </a:r>
            <a:br>
              <a:rPr lang="en-US" b="1" dirty="0" smtClean="0"/>
            </a:br>
            <a:r>
              <a:rPr lang="en-US" b="1" dirty="0" smtClean="0"/>
              <a:t>Resources </a:t>
            </a:r>
            <a:endParaRPr lang="en-US" b="1" dirty="0"/>
          </a:p>
        </p:txBody>
      </p:sp>
      <p:sp>
        <p:nvSpPr>
          <p:cNvPr id="3" name="Content Placeholder 2"/>
          <p:cNvSpPr>
            <a:spLocks noGrp="1"/>
          </p:cNvSpPr>
          <p:nvPr>
            <p:ph idx="1"/>
          </p:nvPr>
        </p:nvSpPr>
        <p:spPr>
          <a:xfrm>
            <a:off x="4664467" y="803186"/>
            <a:ext cx="7205480" cy="5248622"/>
          </a:xfrm>
          <a:noFill/>
        </p:spPr>
        <p:txBody>
          <a:bodyPr>
            <a:normAutofit fontScale="92500" lnSpcReduction="20000"/>
          </a:bodyPr>
          <a:lstStyle/>
          <a:p>
            <a:pPr marL="0" indent="0" algn="ctr">
              <a:buNone/>
            </a:pPr>
            <a:endParaRPr lang="en-US" dirty="0"/>
          </a:p>
          <a:p>
            <a:pPr marL="0" indent="0" algn="ctr">
              <a:buNone/>
            </a:pPr>
            <a:endParaRPr lang="en-US" sz="3200" b="1" dirty="0" smtClean="0">
              <a:solidFill>
                <a:schemeClr val="accent1"/>
              </a:solidFill>
            </a:endParaRPr>
          </a:p>
          <a:p>
            <a:pPr marL="0" indent="0" algn="ctr">
              <a:buNone/>
            </a:pPr>
            <a:r>
              <a:rPr lang="en-US" sz="3200" b="1" dirty="0" smtClean="0">
                <a:solidFill>
                  <a:schemeClr val="accent1"/>
                </a:solidFill>
              </a:rPr>
              <a:t>Cambridge </a:t>
            </a:r>
            <a:r>
              <a:rPr lang="en-US" sz="3200" b="1" dirty="0">
                <a:solidFill>
                  <a:schemeClr val="accent1"/>
                </a:solidFill>
              </a:rPr>
              <a:t>website</a:t>
            </a:r>
          </a:p>
          <a:p>
            <a:pPr marL="0" indent="0">
              <a:buNone/>
            </a:pPr>
            <a:endParaRPr lang="en-US" sz="2200" dirty="0" smtClean="0"/>
          </a:p>
          <a:p>
            <a:r>
              <a:rPr lang="en-US" sz="2200" dirty="0" smtClean="0"/>
              <a:t>Primary website:   </a:t>
            </a:r>
            <a:r>
              <a:rPr lang="en-US" sz="2200" dirty="0" smtClean="0">
                <a:solidFill>
                  <a:srgbClr val="002060"/>
                </a:solidFill>
                <a:hlinkClick r:id="rId3"/>
              </a:rPr>
              <a:t>https</a:t>
            </a:r>
            <a:r>
              <a:rPr lang="en-US" sz="2200" dirty="0">
                <a:solidFill>
                  <a:srgbClr val="002060"/>
                </a:solidFill>
                <a:hlinkClick r:id="rId3"/>
              </a:rPr>
              <a:t>://</a:t>
            </a:r>
            <a:r>
              <a:rPr lang="en-US" sz="2200" dirty="0" smtClean="0">
                <a:solidFill>
                  <a:srgbClr val="002060"/>
                </a:solidFill>
                <a:hlinkClick r:id="rId3"/>
              </a:rPr>
              <a:t>cambridgeprimary.cie.org.uk/login_form</a:t>
            </a:r>
            <a:endParaRPr lang="en-US" sz="2200" dirty="0" smtClean="0">
              <a:solidFill>
                <a:srgbClr val="002060"/>
              </a:solidFill>
            </a:endParaRPr>
          </a:p>
          <a:p>
            <a:pPr marL="0" indent="0">
              <a:buNone/>
            </a:pPr>
            <a:endParaRPr lang="en-US" sz="2200" dirty="0" smtClean="0"/>
          </a:p>
          <a:p>
            <a:r>
              <a:rPr lang="en-US" sz="2200" dirty="0" smtClean="0"/>
              <a:t>Secondary website:  </a:t>
            </a:r>
            <a:r>
              <a:rPr lang="en-US" sz="2200" dirty="0" smtClean="0">
                <a:hlinkClick r:id="rId4"/>
              </a:rPr>
              <a:t>https</a:t>
            </a:r>
            <a:r>
              <a:rPr lang="en-US" sz="2200" dirty="0">
                <a:hlinkClick r:id="rId4"/>
              </a:rPr>
              <a:t>://</a:t>
            </a:r>
            <a:r>
              <a:rPr lang="en-US" sz="2200" dirty="0" smtClean="0">
                <a:hlinkClick r:id="rId4"/>
              </a:rPr>
              <a:t>cambridgesecondary1.cie.org.uk/login_form</a:t>
            </a:r>
            <a:endParaRPr lang="en-US" sz="2200" dirty="0" smtClean="0"/>
          </a:p>
          <a:p>
            <a:pPr marL="0" indent="0">
              <a:buNone/>
            </a:pPr>
            <a:r>
              <a:rPr lang="en-US" dirty="0"/>
              <a:t>New teachers please request user credentials for the EP server by dropping an email to:</a:t>
            </a:r>
          </a:p>
          <a:p>
            <a:pPr marL="0" indent="0">
              <a:buNone/>
            </a:pPr>
            <a:r>
              <a:rPr lang="en-US" dirty="0">
                <a:hlinkClick r:id="rId5"/>
              </a:rPr>
              <a:t>chinthakacsp@gmail.com</a:t>
            </a:r>
            <a:endParaRPr lang="en-US" dirty="0"/>
          </a:p>
          <a:p>
            <a:pPr marL="0" indent="0">
              <a:buNone/>
            </a:pPr>
            <a:endParaRPr lang="en-US" dirty="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4271695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Teaching Materials </a:t>
            </a:r>
            <a:br>
              <a:rPr lang="en-US" b="1" dirty="0" smtClean="0"/>
            </a:br>
            <a:r>
              <a:rPr lang="en-US" b="1" dirty="0" smtClean="0"/>
              <a:t>&amp; </a:t>
            </a:r>
            <a:br>
              <a:rPr lang="en-US" b="1" dirty="0" smtClean="0"/>
            </a:br>
            <a:r>
              <a:rPr lang="en-US" b="1" dirty="0" smtClean="0"/>
              <a:t>Resources </a:t>
            </a:r>
            <a:endParaRPr lang="en-US" b="1" dirty="0"/>
          </a:p>
        </p:txBody>
      </p:sp>
      <p:sp>
        <p:nvSpPr>
          <p:cNvPr id="3" name="Content Placeholder 2"/>
          <p:cNvSpPr>
            <a:spLocks noGrp="1"/>
          </p:cNvSpPr>
          <p:nvPr>
            <p:ph idx="1"/>
          </p:nvPr>
        </p:nvSpPr>
        <p:spPr>
          <a:xfrm>
            <a:off x="4528868" y="534838"/>
            <a:ext cx="7479102" cy="6116128"/>
          </a:xfrm>
        </p:spPr>
        <p:txBody>
          <a:bodyPr>
            <a:normAutofit fontScale="47500" lnSpcReduction="20000"/>
          </a:bodyPr>
          <a:lstStyle/>
          <a:p>
            <a:pPr marL="0" indent="0">
              <a:buNone/>
            </a:pPr>
            <a:r>
              <a:rPr lang="en-US" b="1" dirty="0" smtClean="0">
                <a:solidFill>
                  <a:schemeClr val="accent1"/>
                </a:solidFill>
                <a:hlinkClick r:id="rId3"/>
              </a:rPr>
              <a:t> </a:t>
            </a:r>
            <a:endParaRPr lang="en-US" b="1" dirty="0" smtClean="0">
              <a:solidFill>
                <a:schemeClr val="accent1"/>
              </a:solidFill>
            </a:endParaRPr>
          </a:p>
          <a:p>
            <a:pPr marL="0" indent="0">
              <a:buNone/>
            </a:pPr>
            <a:endParaRPr lang="en-US" dirty="0" smtClean="0"/>
          </a:p>
          <a:p>
            <a:pPr marL="0" indent="0">
              <a:buNone/>
            </a:pPr>
            <a:endParaRPr lang="en-US" dirty="0"/>
          </a:p>
          <a:p>
            <a:pPr marL="0" indent="0">
              <a:buNone/>
            </a:pPr>
            <a:endParaRPr lang="en-US" dirty="0" smtClean="0"/>
          </a:p>
          <a:p>
            <a:pPr marL="0" indent="0" algn="ctr">
              <a:lnSpc>
                <a:spcPct val="140000"/>
              </a:lnSpc>
              <a:buNone/>
            </a:pPr>
            <a:r>
              <a:rPr lang="en-US" sz="5100" b="1" dirty="0">
                <a:solidFill>
                  <a:schemeClr val="accent1"/>
                </a:solidFill>
              </a:rPr>
              <a:t>EP-Cloud</a:t>
            </a:r>
            <a:endParaRPr lang="en-US" sz="5100" b="1" dirty="0">
              <a:solidFill>
                <a:schemeClr val="accent1"/>
              </a:solidFill>
              <a:hlinkClick r:id="rId3"/>
            </a:endParaRPr>
          </a:p>
          <a:p>
            <a:pPr marL="0" indent="0" algn="ctr">
              <a:lnSpc>
                <a:spcPct val="130000"/>
              </a:lnSpc>
              <a:buNone/>
            </a:pPr>
            <a:endParaRPr lang="en-US" sz="2400" b="1" dirty="0">
              <a:solidFill>
                <a:schemeClr val="accent1"/>
              </a:solidFill>
              <a:hlinkClick r:id="rId3"/>
            </a:endParaRPr>
          </a:p>
          <a:p>
            <a:pPr marL="0" indent="0">
              <a:buNone/>
            </a:pPr>
            <a:r>
              <a:rPr lang="en-US" sz="4200" dirty="0"/>
              <a:t>A </a:t>
            </a:r>
            <a:r>
              <a:rPr lang="en-US" sz="4200" dirty="0" smtClean="0"/>
              <a:t>server </a:t>
            </a:r>
            <a:r>
              <a:rPr lang="en-US" sz="4200" dirty="0"/>
              <a:t>which hosts downloadable </a:t>
            </a:r>
            <a:r>
              <a:rPr lang="en-US" sz="4200" dirty="0" smtClean="0"/>
              <a:t>resources.</a:t>
            </a:r>
            <a:endParaRPr lang="en-US" sz="4200" dirty="0" smtClean="0">
              <a:hlinkClick r:id="rId3"/>
            </a:endParaRPr>
          </a:p>
          <a:p>
            <a:pPr>
              <a:buFont typeface="Wingdings" charset="2"/>
              <a:buChar char="ü"/>
            </a:pPr>
            <a:r>
              <a:rPr lang="en-US" sz="4200" dirty="0" smtClean="0"/>
              <a:t>Worksheets </a:t>
            </a:r>
            <a:endParaRPr lang="en-US" sz="4200" dirty="0"/>
          </a:p>
          <a:p>
            <a:pPr>
              <a:buFont typeface="Wingdings" charset="2"/>
              <a:buChar char="ü"/>
            </a:pPr>
            <a:r>
              <a:rPr lang="en-US" sz="4200" dirty="0"/>
              <a:t>Past </a:t>
            </a:r>
            <a:r>
              <a:rPr lang="en-US" sz="4200" dirty="0" smtClean="0"/>
              <a:t>papers</a:t>
            </a:r>
          </a:p>
          <a:p>
            <a:pPr marL="0" indent="0">
              <a:buNone/>
            </a:pPr>
            <a:endParaRPr lang="en-US" sz="4200" dirty="0"/>
          </a:p>
          <a:p>
            <a:pPr marL="0" indent="0">
              <a:buNone/>
            </a:pPr>
            <a:r>
              <a:rPr lang="en-US" sz="4200" dirty="0" smtClean="0"/>
              <a:t>Link:</a:t>
            </a:r>
            <a:endParaRPr lang="en-US" sz="4200" dirty="0" smtClean="0">
              <a:hlinkClick r:id="rId3"/>
            </a:endParaRPr>
          </a:p>
          <a:p>
            <a:pPr marL="0" indent="0">
              <a:buNone/>
            </a:pPr>
            <a:r>
              <a:rPr lang="en-US" sz="4200" dirty="0" smtClean="0">
                <a:hlinkClick r:id="rId3"/>
              </a:rPr>
              <a:t>http</a:t>
            </a:r>
            <a:r>
              <a:rPr lang="en-US" sz="4200" dirty="0">
                <a:hlinkClick r:id="rId3"/>
              </a:rPr>
              <a:t>://</a:t>
            </a:r>
            <a:r>
              <a:rPr lang="en-US" sz="4200" dirty="0" smtClean="0">
                <a:hlinkClick r:id="rId3"/>
              </a:rPr>
              <a:t>ep.acsp.ac.th/cloud/index.php</a:t>
            </a:r>
            <a:endParaRPr lang="en-US" sz="4200" dirty="0" smtClean="0"/>
          </a:p>
          <a:p>
            <a:pPr marL="0" indent="0">
              <a:buNone/>
            </a:pPr>
            <a:endParaRPr lang="en-US" sz="4200" dirty="0" smtClean="0"/>
          </a:p>
          <a:p>
            <a:pPr marL="0" indent="0">
              <a:buNone/>
            </a:pPr>
            <a:r>
              <a:rPr lang="en-US" sz="4200" dirty="0"/>
              <a:t>New teachers please request user </a:t>
            </a:r>
            <a:r>
              <a:rPr lang="en-US" sz="4200" dirty="0" smtClean="0"/>
              <a:t>credentials for the EP server by dropping an email to:</a:t>
            </a:r>
          </a:p>
          <a:p>
            <a:pPr marL="0" indent="0">
              <a:buNone/>
            </a:pPr>
            <a:r>
              <a:rPr lang="en-US" sz="4200" dirty="0">
                <a:hlinkClick r:id="rId4"/>
              </a:rPr>
              <a:t>chinthakacsp@gmail.com</a:t>
            </a:r>
            <a:endParaRPr lang="en-US" sz="4200" dirty="0"/>
          </a:p>
          <a:p>
            <a:pPr marL="0" indent="0">
              <a:buNone/>
            </a:pPr>
            <a:endParaRPr lang="en-US" dirty="0" smtClean="0"/>
          </a:p>
          <a:p>
            <a:pPr marL="0" indent="0">
              <a:buNone/>
            </a:pPr>
            <a:endParaRPr lang="en-US" dirty="0"/>
          </a:p>
          <a:p>
            <a:pPr marL="0" indent="0">
              <a:buNone/>
            </a:pPr>
            <a:endParaRPr lang="en-US" dirty="0"/>
          </a:p>
          <a:p>
            <a:pPr marL="0" indent="0">
              <a:buNone/>
            </a:pPr>
            <a:endParaRPr lang="en-US" dirty="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8248416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Free Online </a:t>
            </a:r>
            <a:r>
              <a:rPr lang="en-US" b="1" dirty="0"/>
              <a:t>Training</a:t>
            </a:r>
            <a:r>
              <a:rPr lang="en-US" dirty="0"/>
              <a:t> </a:t>
            </a:r>
            <a:r>
              <a:rPr lang="en-US" b="1" dirty="0" smtClean="0"/>
              <a:t>Courses</a:t>
            </a:r>
            <a:r>
              <a:rPr lang="en-US" b="1" dirty="0"/>
              <a:t/>
            </a:r>
            <a:br>
              <a:rPr lang="en-US" b="1" dirty="0"/>
            </a:br>
            <a:endParaRPr lang="en-US" dirty="0"/>
          </a:p>
        </p:txBody>
      </p:sp>
      <p:sp>
        <p:nvSpPr>
          <p:cNvPr id="3" name="Content Placeholder 2"/>
          <p:cNvSpPr>
            <a:spLocks noGrp="1"/>
          </p:cNvSpPr>
          <p:nvPr>
            <p:ph idx="1"/>
          </p:nvPr>
        </p:nvSpPr>
        <p:spPr>
          <a:xfrm>
            <a:off x="4613945" y="1822943"/>
            <a:ext cx="6903822" cy="4966282"/>
          </a:xfrm>
          <a:noFill/>
          <a:ln>
            <a:solidFill>
              <a:schemeClr val="accent1"/>
            </a:solidFill>
          </a:ln>
        </p:spPr>
        <p:txBody>
          <a:bodyPr/>
          <a:lstStyle/>
          <a:p>
            <a:r>
              <a:rPr lang="en-US" sz="1600" dirty="0" smtClean="0"/>
              <a:t>Primary:</a:t>
            </a:r>
            <a:endParaRPr lang="en-US" sz="1600" dirty="0" smtClean="0">
              <a:hlinkClick r:id="rId2"/>
            </a:endParaRPr>
          </a:p>
          <a:p>
            <a:pPr marL="0" indent="0">
              <a:buNone/>
            </a:pPr>
            <a:r>
              <a:rPr lang="en-US" sz="1600" dirty="0" smtClean="0">
                <a:hlinkClick r:id="rId2"/>
              </a:rPr>
              <a:t>https://cambridgeprimary.cie.org.uk/resources/training</a:t>
            </a:r>
            <a:endParaRPr lang="en-US" sz="1600" dirty="0" smtClean="0">
              <a:hlinkClick r:id="rId3"/>
            </a:endParaRPr>
          </a:p>
          <a:p>
            <a:r>
              <a:rPr lang="en-US" sz="1600" dirty="0" smtClean="0"/>
              <a:t>Secondary:</a:t>
            </a:r>
            <a:endParaRPr lang="en-US" sz="1600" dirty="0" smtClean="0">
              <a:hlinkClick r:id="rId3"/>
            </a:endParaRPr>
          </a:p>
          <a:p>
            <a:pPr marL="0" indent="0">
              <a:buNone/>
            </a:pPr>
            <a:r>
              <a:rPr lang="en-US" sz="1600" dirty="0" smtClean="0">
                <a:hlinkClick r:id="rId3"/>
              </a:rPr>
              <a:t>https</a:t>
            </a:r>
            <a:r>
              <a:rPr lang="en-US" sz="1600" dirty="0">
                <a:hlinkClick r:id="rId3"/>
              </a:rPr>
              <a:t>://</a:t>
            </a:r>
            <a:r>
              <a:rPr lang="en-US" sz="1600" dirty="0" smtClean="0">
                <a:hlinkClick r:id="rId3"/>
              </a:rPr>
              <a:t>cambridgesecondary1.cie.org.uk/resources/training</a:t>
            </a:r>
            <a:endParaRPr lang="en-US" sz="1600" dirty="0" smtClean="0"/>
          </a:p>
          <a:p>
            <a:r>
              <a:rPr lang="en-US" sz="2200" dirty="0" smtClean="0"/>
              <a:t>The </a:t>
            </a:r>
            <a:r>
              <a:rPr lang="en-US" sz="2200" dirty="0"/>
              <a:t>courses guides teachers through the materials provided and helps you to become familiar with the Cambridge website. </a:t>
            </a:r>
            <a:endParaRPr lang="en-US" sz="2200" dirty="0" smtClean="0"/>
          </a:p>
          <a:p>
            <a:r>
              <a:rPr lang="en-US" sz="2200" dirty="0"/>
              <a:t>Self-managed online training courses for teachers new to teaching the </a:t>
            </a:r>
            <a:r>
              <a:rPr lang="en-US" sz="2200" dirty="0" err="1"/>
              <a:t>programme</a:t>
            </a:r>
            <a:r>
              <a:rPr lang="en-US" sz="2200" dirty="0"/>
              <a:t>. </a:t>
            </a:r>
          </a:p>
          <a:p>
            <a:endParaRPr lang="en-US" sz="2200" dirty="0"/>
          </a:p>
          <a:p>
            <a:endParaRPr lang="en-US" dirty="0"/>
          </a:p>
        </p:txBody>
      </p:sp>
      <p:sp>
        <p:nvSpPr>
          <p:cNvPr id="4" name="Rectangle 3"/>
          <p:cNvSpPr/>
          <p:nvPr/>
        </p:nvSpPr>
        <p:spPr>
          <a:xfrm>
            <a:off x="4613945" y="444616"/>
            <a:ext cx="6903821" cy="1771767"/>
          </a:xfrm>
          <a:prstGeom prst="rect">
            <a:avLst/>
          </a:prstGeom>
        </p:spPr>
        <p:txBody>
          <a:bodyPr wrap="square">
            <a:spAutoFit/>
          </a:bodyPr>
          <a:lstStyle/>
          <a:p>
            <a:pPr defTabSz="914400">
              <a:lnSpc>
                <a:spcPct val="120000"/>
              </a:lnSpc>
              <a:spcBef>
                <a:spcPts val="1000"/>
              </a:spcBef>
              <a:buClr>
                <a:schemeClr val="accent1"/>
              </a:buClr>
              <a:buSzPct val="110000"/>
            </a:pPr>
            <a:r>
              <a:rPr lang="en-US" sz="2200" dirty="0"/>
              <a:t>The </a:t>
            </a:r>
            <a:r>
              <a:rPr lang="en-US" sz="2200" dirty="0" smtClean="0"/>
              <a:t>courses are </a:t>
            </a:r>
            <a:r>
              <a:rPr lang="en-US" sz="2200" dirty="0"/>
              <a:t>free of charge to all registered schools, a certificate is awarded upon completion of the study materials</a:t>
            </a:r>
            <a:r>
              <a:rPr lang="en-US" sz="2200" dirty="0" smtClean="0"/>
              <a:t>.</a:t>
            </a:r>
          </a:p>
          <a:p>
            <a:pPr defTabSz="914400">
              <a:lnSpc>
                <a:spcPct val="120000"/>
              </a:lnSpc>
              <a:spcBef>
                <a:spcPts val="1000"/>
              </a:spcBef>
              <a:buClr>
                <a:schemeClr val="accent1"/>
              </a:buClr>
              <a:buSzPct val="110000"/>
            </a:pPr>
            <a:endParaRPr lang="en-US" dirty="0"/>
          </a:p>
        </p:txBody>
      </p:sp>
    </p:spTree>
    <p:extLst>
      <p:ext uri="{BB962C8B-B14F-4D97-AF65-F5344CB8AC3E}">
        <p14:creationId xmlns:p14="http://schemas.microsoft.com/office/powerpoint/2010/main" val="464172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Contact details </a:t>
            </a:r>
            <a:endParaRPr lang="en-US" b="1" dirty="0"/>
          </a:p>
        </p:txBody>
      </p:sp>
      <p:sp>
        <p:nvSpPr>
          <p:cNvPr id="3" name="Content Placeholder 2"/>
          <p:cNvSpPr>
            <a:spLocks noGrp="1"/>
          </p:cNvSpPr>
          <p:nvPr>
            <p:ph idx="1"/>
          </p:nvPr>
        </p:nvSpPr>
        <p:spPr>
          <a:xfrm>
            <a:off x="4891177" y="803186"/>
            <a:ext cx="6978770" cy="5248622"/>
          </a:xfrm>
        </p:spPr>
        <p:txBody>
          <a:bodyPr/>
          <a:lstStyle/>
          <a:p>
            <a:r>
              <a:rPr lang="en-US" sz="2400" dirty="0">
                <a:solidFill>
                  <a:srgbClr val="002060"/>
                </a:solidFill>
              </a:rPr>
              <a:t>For any queries or suggestions related to Cambridge program please feel free to </a:t>
            </a:r>
            <a:r>
              <a:rPr lang="en-US" sz="2400" dirty="0" smtClean="0">
                <a:solidFill>
                  <a:srgbClr val="002060"/>
                </a:solidFill>
              </a:rPr>
              <a:t>contact teacher support coordinators.</a:t>
            </a:r>
          </a:p>
          <a:p>
            <a:r>
              <a:rPr lang="en-US" sz="2400" dirty="0" smtClean="0"/>
              <a:t>Mr. Chin: </a:t>
            </a:r>
          </a:p>
          <a:p>
            <a:pPr marL="0" indent="0">
              <a:buNone/>
            </a:pPr>
            <a:r>
              <a:rPr lang="en-US" sz="2400" dirty="0" smtClean="0">
                <a:hlinkClick r:id="rId2"/>
              </a:rPr>
              <a:t>chinthakacsp@gmail.com</a:t>
            </a:r>
            <a:endParaRPr lang="en-US" sz="2400" dirty="0" smtClean="0"/>
          </a:p>
          <a:p>
            <a:r>
              <a:rPr lang="en-US" sz="2400" dirty="0" smtClean="0"/>
              <a:t>Mr. </a:t>
            </a:r>
            <a:r>
              <a:rPr lang="en-US" sz="2400" dirty="0" err="1" smtClean="0"/>
              <a:t>Phiphat</a:t>
            </a:r>
            <a:r>
              <a:rPr lang="en-US" sz="2400" dirty="0" smtClean="0"/>
              <a:t>:</a:t>
            </a:r>
          </a:p>
          <a:p>
            <a:pPr marL="0" indent="0">
              <a:buNone/>
            </a:pPr>
            <a:r>
              <a:rPr lang="en-US" sz="2400" dirty="0" smtClean="0">
                <a:hlinkClick r:id="rId3"/>
              </a:rPr>
              <a:t>pattanachindapong1946@yahoo.com</a:t>
            </a:r>
            <a:endParaRPr lang="en-US" sz="2400" dirty="0" smtClean="0"/>
          </a:p>
          <a:p>
            <a:endParaRPr lang="en-US" dirty="0" smtClean="0"/>
          </a:p>
          <a:p>
            <a:endParaRPr lang="en-US" dirty="0"/>
          </a:p>
        </p:txBody>
      </p:sp>
    </p:spTree>
    <p:extLst>
      <p:ext uri="{BB962C8B-B14F-4D97-AF65-F5344CB8AC3E}">
        <p14:creationId xmlns:p14="http://schemas.microsoft.com/office/powerpoint/2010/main" val="2008556564"/>
      </p:ext>
    </p:extLst>
  </p:cSld>
  <p:clrMapOvr>
    <a:masterClrMapping/>
  </p:clrMapOvr>
  <p:timing>
    <p:tnLst>
      <p:par>
        <p:cTn id="1" dur="indefinite" restart="never" nodeType="tmRoot"/>
      </p:par>
    </p:tnLst>
  </p:timing>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446</TotalTime>
  <Words>448</Words>
  <Application>Microsoft Macintosh PowerPoint</Application>
  <PresentationFormat>Widescreen</PresentationFormat>
  <Paragraphs>72</Paragraphs>
  <Slides>6</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Calibri</vt:lpstr>
      <vt:lpstr>Calibri Light</vt:lpstr>
      <vt:lpstr>Rockwell</vt:lpstr>
      <vt:lpstr>Wingdings</vt:lpstr>
      <vt:lpstr>Atlas</vt:lpstr>
      <vt:lpstr>Cambridge Resources</vt:lpstr>
      <vt:lpstr>English Program &amp;  Cambridge </vt:lpstr>
      <vt:lpstr>Teaching Materials  &amp;  Resources </vt:lpstr>
      <vt:lpstr>Teaching Materials  &amp;  Resources </vt:lpstr>
      <vt:lpstr>Free Online Training Courses </vt:lpstr>
      <vt:lpstr>Contact details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60</cp:revision>
  <dcterms:created xsi:type="dcterms:W3CDTF">2017-06-15T06:03:44Z</dcterms:created>
  <dcterms:modified xsi:type="dcterms:W3CDTF">2017-06-19T01:09:19Z</dcterms:modified>
</cp:coreProperties>
</file>